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0">
          <p15:clr>
            <a:srgbClr val="A4A3A4"/>
          </p15:clr>
        </p15:guide>
        <p15:guide id="2" orient="horz" pos="6076">
          <p15:clr>
            <a:srgbClr val="A4A3A4"/>
          </p15:clr>
        </p15:guide>
        <p15:guide id="3" pos="2160">
          <p15:clr>
            <a:srgbClr val="A4A3A4"/>
          </p15:clr>
        </p15:guide>
        <p15:guide id="4" pos="210">
          <p15:clr>
            <a:srgbClr val="A4A3A4"/>
          </p15:clr>
        </p15:guide>
        <p15:guide id="5" pos="4110">
          <p15:clr>
            <a:srgbClr val="A4A3A4"/>
          </p15:clr>
        </p15:guide>
        <p15:guide id="6" pos="1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BDC"/>
    <a:srgbClr val="8E002F"/>
    <a:srgbClr val="EE54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93" autoAdjust="0"/>
    <p:restoredTop sz="99804" autoAdjust="0"/>
  </p:normalViewPr>
  <p:slideViewPr>
    <p:cSldViewPr snapToGrid="0" showGuides="1">
      <p:cViewPr varScale="1">
        <p:scale>
          <a:sx n="80" d="100"/>
          <a:sy n="80" d="100"/>
        </p:scale>
        <p:origin x="3270" y="96"/>
      </p:cViewPr>
      <p:guideLst>
        <p:guide orient="horz" pos="750"/>
        <p:guide orient="horz" pos="6076"/>
        <p:guide pos="2160"/>
        <p:guide pos="210"/>
        <p:guide pos="4110"/>
        <p:guide pos="1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68846CEE-3C48-444C-A2E0-9C8FE0A6D114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559" tIns="45779" rIns="91559" bIns="45779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11E49E6F-2AD2-4E22-A46A-0783E602A3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361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49E6F-2AD2-4E22-A46A-0783E602A34B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B979B-99FC-4ADF-8C14-C42BFD3BB9E9}" type="datetimeFigureOut">
              <a:rPr kumimoji="1" lang="ja-JP" altLang="en-US" smtClean="0"/>
              <a:pPr/>
              <a:t>2025/12/12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7"/>
          <p:cNvSpPr txBox="1">
            <a:spLocks noChangeArrowheads="1"/>
          </p:cNvSpPr>
          <p:nvPr/>
        </p:nvSpPr>
        <p:spPr bwMode="auto">
          <a:xfrm>
            <a:off x="1463039" y="6732328"/>
            <a:ext cx="3943847" cy="83869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>
              <a:spcBef>
                <a:spcPct val="15000"/>
              </a:spcBef>
            </a:pP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株式会社ＲＣＣ文化センター</a:t>
            </a:r>
            <a:endParaRPr lang="en-US" altLang="ja-JP" sz="1400" b="1" dirty="0">
              <a:latin typeface="MS UI Gothic" pitchFamily="50" charset="-128"/>
              <a:ea typeface="MS UI Gothic" pitchFamily="50" charset="-128"/>
            </a:endParaRPr>
          </a:p>
          <a:p>
            <a:pPr algn="ctr" defTabSz="457200">
              <a:spcBef>
                <a:spcPct val="15000"/>
              </a:spcBef>
            </a:pP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〒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730-0015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 広島市中区橋本町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5-11</a:t>
            </a:r>
          </a:p>
          <a:p>
            <a:pPr algn="ctr" defTabSz="457200">
              <a:spcBef>
                <a:spcPct val="15000"/>
              </a:spcBef>
            </a:pP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TEL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：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082-222-2216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／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FAX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：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082-222-2270</a:t>
            </a:r>
          </a:p>
          <a:p>
            <a:pPr algn="ctr" defTabSz="457200">
              <a:spcBef>
                <a:spcPct val="15000"/>
              </a:spcBef>
            </a:pP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担当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：江草・髙田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44864" y="3633747"/>
            <a:ext cx="25682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■■■ </a:t>
            </a:r>
            <a:r>
              <a:rPr kumimoji="1"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各種申請書 </a:t>
            </a:r>
            <a:r>
              <a:rPr lang="ja-JP" altLang="en-US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■■■</a:t>
            </a:r>
            <a:endParaRPr kumimoji="1" lang="ja-JP" altLang="en-US" sz="1200" dirty="0">
              <a:solidFill>
                <a:srgbClr val="8E002F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96224" y="6404629"/>
            <a:ext cx="3665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■■■ 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お問い合わせ・各資料提出先</a:t>
            </a:r>
            <a:r>
              <a:rPr kumimoji="1"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■■■</a:t>
            </a:r>
            <a:endParaRPr kumimoji="1" lang="ja-JP" altLang="en-US" sz="1200" dirty="0">
              <a:solidFill>
                <a:srgbClr val="8E002F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9103071"/>
            <a:ext cx="5760640" cy="504056"/>
          </a:xfrm>
          <a:prstGeom prst="rect">
            <a:avLst/>
          </a:prstGeom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広島城オイスターフェス実行</a:t>
            </a:r>
            <a:r>
              <a:rPr kumimoji="1" lang="ja-JP" altLang="en-US" dirty="0"/>
              <a:t>委員会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24128" y="6009947"/>
            <a:ext cx="4837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/>
              <a:t>一般・広域都市圏用</a:t>
            </a:r>
            <a:endParaRPr lang="en-US" altLang="ja-JP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60F26FD-49F7-ACD3-7876-B18622902F5E}"/>
              </a:ext>
            </a:extLst>
          </p:cNvPr>
          <p:cNvSpPr txBox="1"/>
          <p:nvPr/>
        </p:nvSpPr>
        <p:spPr>
          <a:xfrm>
            <a:off x="476671" y="1624641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0070C0"/>
                </a:solidFill>
              </a:rPr>
              <a:t>広島城</a:t>
            </a:r>
            <a:r>
              <a:rPr lang="ja-JP" altLang="en-US" sz="2800" b="1">
                <a:solidFill>
                  <a:srgbClr val="0070C0"/>
                </a:solidFill>
              </a:rPr>
              <a:t>オイスターフェス</a:t>
            </a:r>
            <a:r>
              <a:rPr lang="en-US" altLang="ja-JP" sz="2800" b="1">
                <a:solidFill>
                  <a:srgbClr val="0070C0"/>
                </a:solidFill>
              </a:rPr>
              <a:t>2026</a:t>
            </a:r>
            <a:endParaRPr lang="en-US" altLang="ja-JP" sz="2800" b="1" dirty="0">
              <a:solidFill>
                <a:srgbClr val="0070C0"/>
              </a:solidFill>
            </a:endParaRPr>
          </a:p>
          <a:p>
            <a:pPr algn="ctr"/>
            <a:r>
              <a:rPr lang="ja-JP" altLang="en-US" sz="2800" b="1" dirty="0">
                <a:solidFill>
                  <a:srgbClr val="0070C0"/>
                </a:solidFill>
              </a:rPr>
              <a:t>～海の幸・山の幸 大集合～</a:t>
            </a:r>
            <a:endParaRPr lang="en-US" altLang="ja-JP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Group 150">
            <a:extLst>
              <a:ext uri="{FF2B5EF4-FFF2-40B4-BE49-F238E27FC236}">
                <a16:creationId xmlns:a16="http://schemas.microsoft.com/office/drawing/2014/main" id="{14F9D205-6417-8907-3334-C90AA191E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962358"/>
              </p:ext>
            </p:extLst>
          </p:nvPr>
        </p:nvGraphicFramePr>
        <p:xfrm>
          <a:off x="1246367" y="4032995"/>
          <a:ext cx="4365266" cy="1706880"/>
        </p:xfrm>
        <a:graphic>
          <a:graphicData uri="http://schemas.openxmlformats.org/drawingml/2006/table">
            <a:tbl>
              <a:tblPr/>
              <a:tblGrid>
                <a:gridCol w="2721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3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各書式名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締切日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［書式１］　出展申込書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2025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年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12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月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25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日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（木）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［書式２］　ブース設備申込書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［書式３］　ブース備品申込書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［書式４］　調理加工届書 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ａ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ｂ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［書式５］　搬入・搬出 作業計画書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［事後提出］アンケート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2026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年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月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26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日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（木）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53685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4"/>
          <p:cNvSpPr txBox="1">
            <a:spLocks noChangeArrowheads="1"/>
          </p:cNvSpPr>
          <p:nvPr/>
        </p:nvSpPr>
        <p:spPr bwMode="auto">
          <a:xfrm>
            <a:off x="260648" y="2198656"/>
            <a:ext cx="560675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申込者情報２</a:t>
            </a:r>
            <a:endParaRPr lang="ja-JP" altLang="en-US" sz="9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5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957644"/>
              </p:ext>
            </p:extLst>
          </p:nvPr>
        </p:nvGraphicFramePr>
        <p:xfrm>
          <a:off x="333375" y="2448628"/>
          <a:ext cx="6191249" cy="1143000"/>
        </p:xfrm>
        <a:graphic>
          <a:graphicData uri="http://schemas.openxmlformats.org/drawingml/2006/table">
            <a:tbl>
              <a:tblPr/>
              <a:tblGrid>
                <a:gridCol w="1148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4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1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605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住所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600" b="0" dirty="0"/>
                        <a:t>〒</a:t>
                      </a:r>
                      <a:endParaRPr kumimoji="1" lang="ja-JP" altLang="en-US" sz="600" b="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代表者名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部署 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TEL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担当名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FAX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当日ご担当者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担当携帯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9DBD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Box 74"/>
          <p:cNvSpPr txBox="1">
            <a:spLocks noChangeArrowheads="1"/>
          </p:cNvSpPr>
          <p:nvPr/>
        </p:nvSpPr>
        <p:spPr bwMode="auto">
          <a:xfrm>
            <a:off x="260648" y="762315"/>
            <a:ext cx="1755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申込者情報１</a:t>
            </a:r>
          </a:p>
        </p:txBody>
      </p:sp>
      <p:graphicFrame>
        <p:nvGraphicFramePr>
          <p:cNvPr id="7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097747"/>
              </p:ext>
            </p:extLst>
          </p:nvPr>
        </p:nvGraphicFramePr>
        <p:xfrm>
          <a:off x="333375" y="1062346"/>
          <a:ext cx="6269883" cy="1184851"/>
        </p:xfrm>
        <a:graphic>
          <a:graphicData uri="http://schemas.openxmlformats.org/drawingml/2006/table">
            <a:tbl>
              <a:tblPr/>
              <a:tblGrid>
                <a:gridCol w="1148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4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29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32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451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実行委員会団体名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広島商工会議所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住所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/>
                        <a:t>730-8510</a:t>
                      </a:r>
                      <a:endParaRPr kumimoji="1" lang="ja-JP" altLang="en-US" sz="600" b="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sz="9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ja-JP" altLang="en-US" sz="9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広島市中区基町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5-44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部署 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産業・地域振興部　観光振興課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TEL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082-222-6651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643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担当名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小林・田村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FAX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082-222-6411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当日ご担当者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担当携帯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" name="Group 3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730011"/>
              </p:ext>
            </p:extLst>
          </p:nvPr>
        </p:nvGraphicFramePr>
        <p:xfrm>
          <a:off x="333375" y="3837936"/>
          <a:ext cx="6194425" cy="1463040"/>
        </p:xfrm>
        <a:graphic>
          <a:graphicData uri="http://schemas.openxmlformats.org/drawingml/2006/table">
            <a:tbl>
              <a:tblPr/>
              <a:tblGrid>
                <a:gridCol w="995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4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4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7192">
                <a:tc rowSpan="4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商品＆サービス</a:t>
                      </a:r>
                      <a:b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販売系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物・商品を販売する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飲食品以外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359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物・商品を販売する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加工飲食品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物・商品を販売する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実演調理飲食品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体験・サービス・契約・会員募集など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主に展示と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PR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商品の販売・契約はない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その他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上記以外の区分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Text Box 139"/>
          <p:cNvSpPr txBox="1">
            <a:spLocks noChangeArrowheads="1"/>
          </p:cNvSpPr>
          <p:nvPr/>
        </p:nvSpPr>
        <p:spPr bwMode="auto">
          <a:xfrm>
            <a:off x="257175" y="3593778"/>
            <a:ext cx="61912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出展内容</a:t>
            </a:r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下記に該当するブースの展開内容をチェックし、具体的に記入</a:t>
            </a:r>
          </a:p>
        </p:txBody>
      </p:sp>
      <p:cxnSp>
        <p:nvCxnSpPr>
          <p:cNvPr id="18" name="直線コネクタ 17"/>
          <p:cNvCxnSpPr/>
          <p:nvPr/>
        </p:nvCxnSpPr>
        <p:spPr>
          <a:xfrm>
            <a:off x="324411" y="9641479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503540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5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書式１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出展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申込書（一般）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31927C3-F062-045F-2BE6-FF9DBC5C6621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graphicFrame>
        <p:nvGraphicFramePr>
          <p:cNvPr id="8" name="Group 367">
            <a:extLst>
              <a:ext uri="{FF2B5EF4-FFF2-40B4-BE49-F238E27FC236}">
                <a16:creationId xmlns:a16="http://schemas.microsoft.com/office/drawing/2014/main" id="{EA7CC2FE-D41D-A4EC-FD12-612742B7B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089647"/>
              </p:ext>
            </p:extLst>
          </p:nvPr>
        </p:nvGraphicFramePr>
        <p:xfrm>
          <a:off x="333375" y="5552116"/>
          <a:ext cx="6194425" cy="2381558"/>
        </p:xfrm>
        <a:graphic>
          <a:graphicData uri="http://schemas.openxmlformats.org/drawingml/2006/table">
            <a:tbl>
              <a:tblPr/>
              <a:tblGrid>
                <a:gridCol w="995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5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2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07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8613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出展内容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テント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２ｋ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.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５ｋ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ブース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219">
                <a:tc rowSpan="5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電気・火気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その他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電気工事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書式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２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に詳細記入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2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水道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共同水道使用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2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有料備品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書式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３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に詳細記入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2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酒類の販売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販売する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販売しない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9054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火気の使用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火気を使用する</a:t>
                      </a:r>
                      <a:r>
                        <a:rPr kumimoji="1" lang="en-US" altLang="ja-JP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下記該当に○印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[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]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炭火を持込み使用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［      ］ ガスを持込み使用 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[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]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カセットコンロを持込み使用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[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]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電気調理器具を使用</a:t>
                      </a:r>
                      <a:b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ホットプレート、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IH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コンロ、オーブンレンジなど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使用しない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6D54D3D-A0E1-8251-C558-34C2B920BD0C}"/>
              </a:ext>
            </a:extLst>
          </p:cNvPr>
          <p:cNvCxnSpPr/>
          <p:nvPr/>
        </p:nvCxnSpPr>
        <p:spPr>
          <a:xfrm>
            <a:off x="324411" y="9641479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68">
            <a:extLst>
              <a:ext uri="{FF2B5EF4-FFF2-40B4-BE49-F238E27FC236}">
                <a16:creationId xmlns:a16="http://schemas.microsoft.com/office/drawing/2014/main" id="{E08ED036-C694-555F-5160-E94EB53A5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9078005"/>
            <a:ext cx="64865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出展料・有料備品類の請求先　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チェック欄にチェックを入れてください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2C8B2BF3-8E0D-F0FF-CFBC-24C8E4823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198999"/>
              </p:ext>
            </p:extLst>
          </p:nvPr>
        </p:nvGraphicFramePr>
        <p:xfrm>
          <a:off x="333375" y="8180864"/>
          <a:ext cx="6194425" cy="889316"/>
        </p:xfrm>
        <a:graphic>
          <a:graphicData uri="http://schemas.openxmlformats.org/drawingml/2006/table">
            <a:tbl>
              <a:tblPr/>
              <a:tblGrid>
                <a:gridCol w="995893">
                  <a:extLst>
                    <a:ext uri="{9D8B030D-6E8A-4147-A177-3AD203B41FA5}">
                      <a16:colId xmlns:a16="http://schemas.microsoft.com/office/drawing/2014/main" val="950168632"/>
                    </a:ext>
                  </a:extLst>
                </a:gridCol>
                <a:gridCol w="1896533">
                  <a:extLst>
                    <a:ext uri="{9D8B030D-6E8A-4147-A177-3AD203B41FA5}">
                      <a16:colId xmlns:a16="http://schemas.microsoft.com/office/drawing/2014/main" val="4031055349"/>
                    </a:ext>
                  </a:extLst>
                </a:gridCol>
                <a:gridCol w="3301999">
                  <a:extLst>
                    <a:ext uri="{9D8B030D-6E8A-4147-A177-3AD203B41FA5}">
                      <a16:colId xmlns:a16="http://schemas.microsoft.com/office/drawing/2014/main" val="3835020848"/>
                    </a:ext>
                  </a:extLst>
                </a:gridCol>
              </a:tblGrid>
              <a:tr h="325436">
                <a:tc rowSpan="3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看板について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看板原稿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有料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=@16,500-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506507"/>
                  </a:ext>
                </a:extLst>
              </a:tr>
              <a:tr h="14446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●　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書体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　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角ゴシック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　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丸ゴシック　　　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●　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文字色　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　黒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赤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□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緑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□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青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</a:p>
                  </a:txBody>
                  <a:tcPr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369875"/>
                  </a:ext>
                </a:extLst>
              </a:tr>
              <a:tr h="14446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ロゴ使用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有料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=@16,500-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</a:t>
                      </a:r>
                      <a:r>
                        <a:rPr kumimoji="1" lang="en-US" altLang="ja-JP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※ai</a:t>
                      </a:r>
                      <a:r>
                        <a:rPr kumimoji="1" lang="ja-JP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データをご提出ください</a:t>
                      </a:r>
                    </a:p>
                  </a:txBody>
                  <a:tcPr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079285"/>
                  </a:ext>
                </a:extLst>
              </a:tr>
            </a:tbl>
          </a:graphicData>
        </a:graphic>
      </p:graphicFrame>
      <p:sp>
        <p:nvSpPr>
          <p:cNvPr id="20" name="Text Box 168">
            <a:extLst>
              <a:ext uri="{FF2B5EF4-FFF2-40B4-BE49-F238E27FC236}">
                <a16:creationId xmlns:a16="http://schemas.microsoft.com/office/drawing/2014/main" id="{7329E42A-E18B-1EAE-D3F3-303351797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7930631"/>
            <a:ext cx="64865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ブース看板</a:t>
            </a:r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チェック欄にはチェックを入れてください</a:t>
            </a:r>
          </a:p>
        </p:txBody>
      </p:sp>
      <p:sp>
        <p:nvSpPr>
          <p:cNvPr id="21" name="Text Box 168">
            <a:extLst>
              <a:ext uri="{FF2B5EF4-FFF2-40B4-BE49-F238E27FC236}">
                <a16:creationId xmlns:a16="http://schemas.microsoft.com/office/drawing/2014/main" id="{DC1596D8-4C29-4669-AE69-D24737890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5302877"/>
            <a:ext cx="64865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ブース出展基本データ</a:t>
            </a:r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チェック欄にはチェックを入れてください</a:t>
            </a:r>
          </a:p>
        </p:txBody>
      </p:sp>
      <p:graphicFrame>
        <p:nvGraphicFramePr>
          <p:cNvPr id="9" name="Group 357">
            <a:extLst>
              <a:ext uri="{FF2B5EF4-FFF2-40B4-BE49-F238E27FC236}">
                <a16:creationId xmlns:a16="http://schemas.microsoft.com/office/drawing/2014/main" id="{73D6F4D7-0530-9DFE-CA96-0A99222353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764326"/>
              </p:ext>
            </p:extLst>
          </p:nvPr>
        </p:nvGraphicFramePr>
        <p:xfrm>
          <a:off x="333375" y="9327891"/>
          <a:ext cx="6182286" cy="228600"/>
        </p:xfrm>
        <a:graphic>
          <a:graphicData uri="http://schemas.openxmlformats.org/drawingml/2006/table">
            <a:tbl>
              <a:tblPr/>
              <a:tblGrid>
                <a:gridCol w="992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97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7192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請求先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□実行委員会会員（申込者情報１）　　☑出展団体（申込者情報２）　　□その他（　　　　　　　　　　　　　　　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74"/>
          <p:cNvSpPr txBox="1">
            <a:spLocks noChangeArrowheads="1"/>
          </p:cNvSpPr>
          <p:nvPr/>
        </p:nvSpPr>
        <p:spPr bwMode="auto">
          <a:xfrm>
            <a:off x="260648" y="760196"/>
            <a:ext cx="1755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</a:t>
            </a:r>
          </a:p>
        </p:txBody>
      </p:sp>
      <p:cxnSp>
        <p:nvCxnSpPr>
          <p:cNvPr id="18" name="直線コネクタ 17"/>
          <p:cNvCxnSpPr/>
          <p:nvPr/>
        </p:nvCxnSpPr>
        <p:spPr>
          <a:xfrm>
            <a:off x="324411" y="9641479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860486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5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書式２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ブース設備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申込書（一般）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Text Box 74"/>
          <p:cNvSpPr txBox="1">
            <a:spLocks noChangeArrowheads="1"/>
          </p:cNvSpPr>
          <p:nvPr/>
        </p:nvSpPr>
        <p:spPr bwMode="auto">
          <a:xfrm>
            <a:off x="257175" y="1480851"/>
            <a:ext cx="6267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電気工事及び電気使用申込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［］内に○印及び必要事項を記入</a:t>
            </a:r>
          </a:p>
        </p:txBody>
      </p:sp>
      <p:sp>
        <p:nvSpPr>
          <p:cNvPr id="27" name="Text Box 74"/>
          <p:cNvSpPr txBox="1">
            <a:spLocks noChangeArrowheads="1"/>
          </p:cNvSpPr>
          <p:nvPr/>
        </p:nvSpPr>
        <p:spPr bwMode="auto">
          <a:xfrm>
            <a:off x="257175" y="6335495"/>
            <a:ext cx="6267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火気使用</a:t>
            </a:r>
            <a:r>
              <a:rPr lang="ja-JP" altLang="en-US" sz="1200">
                <a:latin typeface="HGP創英角ｺﾞｼｯｸUB" pitchFamily="50" charset="-128"/>
                <a:ea typeface="HGP創英角ｺﾞｼｯｸUB" pitchFamily="50" charset="-128"/>
              </a:rPr>
              <a:t>詳細確認　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>
                <a:latin typeface="HGP創英角ｺﾞｼｯｸUB" pitchFamily="50" charset="-128"/>
                <a:ea typeface="HGP創英角ｺﾞｼｯｸUB" pitchFamily="50" charset="-128"/>
              </a:rPr>
              <a:t>必要事項を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記入</a:t>
            </a:r>
          </a:p>
        </p:txBody>
      </p:sp>
      <p:graphicFrame>
        <p:nvGraphicFramePr>
          <p:cNvPr id="28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093897"/>
              </p:ext>
            </p:extLst>
          </p:nvPr>
        </p:nvGraphicFramePr>
        <p:xfrm>
          <a:off x="333374" y="6581685"/>
          <a:ext cx="5335906" cy="702477"/>
        </p:xfrm>
        <a:graphic>
          <a:graphicData uri="http://schemas.openxmlformats.org/drawingml/2006/table">
            <a:tbl>
              <a:tblPr/>
              <a:tblGrid>
                <a:gridCol w="1425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299">
                  <a:extLst>
                    <a:ext uri="{9D8B030D-6E8A-4147-A177-3AD203B41FA5}">
                      <a16:colId xmlns:a16="http://schemas.microsoft.com/office/drawing/2014/main" val="4049924252"/>
                    </a:ext>
                  </a:extLst>
                </a:gridCol>
                <a:gridCol w="1982138">
                  <a:extLst>
                    <a:ext uri="{9D8B030D-6E8A-4147-A177-3AD203B41FA5}">
                      <a16:colId xmlns:a16="http://schemas.microsoft.com/office/drawing/2014/main" val="771206010"/>
                    </a:ext>
                  </a:extLst>
                </a:gridCol>
              </a:tblGrid>
              <a:tr h="24527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区分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/>
                        <a:t>持込容量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/>
                        <a:t>持込本数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プロパンガス（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8kg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以内）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Kg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　　　　　　本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消火器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　　　　　　本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48552"/>
                  </a:ext>
                </a:extLst>
              </a:tr>
            </a:tbl>
          </a:graphicData>
        </a:graphic>
      </p:graphicFrame>
      <p:sp>
        <p:nvSpPr>
          <p:cNvPr id="30" name="Text Box 135"/>
          <p:cNvSpPr txBox="1">
            <a:spLocks noChangeArrowheads="1"/>
          </p:cNvSpPr>
          <p:nvPr/>
        </p:nvSpPr>
        <p:spPr bwMode="auto">
          <a:xfrm>
            <a:off x="257175" y="7284719"/>
            <a:ext cx="6267450" cy="705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9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プロパンガスと調整器は１対１での使用となります。２又等での使用はできません。</a:t>
            </a:r>
            <a:endParaRPr lang="en-US" altLang="ja-JP" sz="9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200"/>
              </a:lnSpc>
            </a:pPr>
            <a:r>
              <a:rPr lang="en-US" altLang="ja-JP" sz="9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イベントで火気（裸火・ガス・電気調理器具含む）を使用する際は、消火器の設置が必要です。</a:t>
            </a:r>
            <a:endParaRPr lang="en-US" altLang="ja-JP" sz="9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200"/>
              </a:lnSpc>
            </a:pPr>
            <a:r>
              <a:rPr lang="en-US" altLang="ja-JP" sz="9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火気を使用する際は、消火器の他、場合によって、耐火ボードやコンロ用アルミボード、などの付帯設備が必要となります。</a:t>
            </a:r>
            <a:br>
              <a:rPr lang="en-US" altLang="ja-JP" sz="9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　上記以外の備品は、</a:t>
            </a:r>
            <a:r>
              <a:rPr lang="en-US" altLang="ja-JP" sz="900" dirty="0">
                <a:latin typeface="MS UI Gothic" pitchFamily="50" charset="-128"/>
                <a:ea typeface="MS UI Gothic" pitchFamily="50" charset="-128"/>
              </a:rPr>
              <a:t>【</a:t>
            </a: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書式３</a:t>
            </a:r>
            <a:r>
              <a:rPr lang="en-US" altLang="ja-JP" sz="900" dirty="0">
                <a:latin typeface="MS UI Gothic" pitchFamily="50" charset="-128"/>
                <a:ea typeface="MS UI Gothic" pitchFamily="50" charset="-128"/>
              </a:rPr>
              <a:t>】</a:t>
            </a: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を参照し、必要な備品を整えてください。</a:t>
            </a:r>
          </a:p>
        </p:txBody>
      </p:sp>
      <p:graphicFrame>
        <p:nvGraphicFramePr>
          <p:cNvPr id="12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234402"/>
              </p:ext>
            </p:extLst>
          </p:nvPr>
        </p:nvGraphicFramePr>
        <p:xfrm>
          <a:off x="333375" y="1004590"/>
          <a:ext cx="6183966" cy="458833"/>
        </p:xfrm>
        <a:graphic>
          <a:graphicData uri="http://schemas.openxmlformats.org/drawingml/2006/table">
            <a:tbl>
              <a:tblPr/>
              <a:tblGrid>
                <a:gridCol w="115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5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5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833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出展ブース団体名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3B1B7A-44D0-EE5C-34DC-8CB2511A370E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graphicFrame>
        <p:nvGraphicFramePr>
          <p:cNvPr id="3" name="Group 359">
            <a:extLst>
              <a:ext uri="{FF2B5EF4-FFF2-40B4-BE49-F238E27FC236}">
                <a16:creationId xmlns:a16="http://schemas.microsoft.com/office/drawing/2014/main" id="{877A89D5-18CC-DCD7-A37D-8BD21BC32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642034"/>
              </p:ext>
            </p:extLst>
          </p:nvPr>
        </p:nvGraphicFramePr>
        <p:xfrm>
          <a:off x="333375" y="1719570"/>
          <a:ext cx="6175003" cy="4572000"/>
        </p:xfrm>
        <a:graphic>
          <a:graphicData uri="http://schemas.openxmlformats.org/drawingml/2006/table">
            <a:tbl>
              <a:tblPr/>
              <a:tblGrid>
                <a:gridCol w="1189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2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1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5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272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電気の使用申込</a:t>
                      </a: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　　　］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電気工事を申し込む　　　</a:t>
                      </a:r>
                      <a:r>
                        <a:rPr kumimoji="1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［　　　］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電気は必要ない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920">
                <a:tc rowSpan="4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電気容量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　　　］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100V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一律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＝１６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　　　］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200V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一律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＝２７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必要な回路数＝［　　　］回路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必要な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Kw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数＝［　　　］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kw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357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２４時間通電を希望する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一律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＝１６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２４時間通電を希望する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一律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＝２１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１回路につき＝１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.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kw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／コンセント１口付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１系統につき＝コンセント１口付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区　分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電気機器名称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消費電力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台数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備考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8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ブースで使用する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100V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機器の詳細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47266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ブースで使用する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200V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機器の詳細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5931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65489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74"/>
          <p:cNvSpPr txBox="1">
            <a:spLocks noChangeArrowheads="1"/>
          </p:cNvSpPr>
          <p:nvPr/>
        </p:nvSpPr>
        <p:spPr bwMode="auto">
          <a:xfrm>
            <a:off x="260648" y="768663"/>
            <a:ext cx="1755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</a:t>
            </a:r>
          </a:p>
        </p:txBody>
      </p:sp>
      <p:cxnSp>
        <p:nvCxnSpPr>
          <p:cNvPr id="18" name="直線コネクタ 17"/>
          <p:cNvCxnSpPr/>
          <p:nvPr/>
        </p:nvCxnSpPr>
        <p:spPr>
          <a:xfrm>
            <a:off x="324411" y="9641479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236516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5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書式３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ブース備品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申込書（一般）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Text Box 74"/>
          <p:cNvSpPr txBox="1">
            <a:spLocks noChangeArrowheads="1"/>
          </p:cNvSpPr>
          <p:nvPr/>
        </p:nvSpPr>
        <p:spPr bwMode="auto">
          <a:xfrm>
            <a:off x="257175" y="1486331"/>
            <a:ext cx="6267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ブース内展開予定図 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別紙でも可能</a:t>
            </a:r>
          </a:p>
        </p:txBody>
      </p:sp>
      <p:graphicFrame>
        <p:nvGraphicFramePr>
          <p:cNvPr id="20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934320"/>
              </p:ext>
            </p:extLst>
          </p:nvPr>
        </p:nvGraphicFramePr>
        <p:xfrm>
          <a:off x="340653" y="1724555"/>
          <a:ext cx="6183971" cy="2678112"/>
        </p:xfrm>
        <a:graphic>
          <a:graphicData uri="http://schemas.openxmlformats.org/drawingml/2006/table">
            <a:tbl>
              <a:tblPr/>
              <a:tblGrid>
                <a:gridCol w="61839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7811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Text Box 74"/>
          <p:cNvSpPr txBox="1">
            <a:spLocks noChangeArrowheads="1"/>
          </p:cNvSpPr>
          <p:nvPr/>
        </p:nvSpPr>
        <p:spPr bwMode="auto">
          <a:xfrm>
            <a:off x="257175" y="4413317"/>
            <a:ext cx="6267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主な備品価格表　</a:t>
            </a:r>
            <a:r>
              <a:rPr lang="en-US" altLang="ja-JP" sz="10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1000" dirty="0">
                <a:latin typeface="HGP創英角ｺﾞｼｯｸUB" pitchFamily="50" charset="-128"/>
                <a:ea typeface="HGP創英角ｺﾞｼｯｸUB" pitchFamily="50" charset="-128"/>
              </a:rPr>
              <a:t>金額は税別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3375" y="9240411"/>
            <a:ext cx="6191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その他の備品については、個別にお問い合わせください。</a:t>
            </a:r>
            <a:endParaRPr lang="en-US" altLang="ja-JP" sz="1400" b="1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21" name="テキスト ボックス 12"/>
          <p:cNvSpPr txBox="1">
            <a:spLocks noChangeArrowheads="1"/>
          </p:cNvSpPr>
          <p:nvPr/>
        </p:nvSpPr>
        <p:spPr bwMode="auto">
          <a:xfrm>
            <a:off x="3163542" y="4147877"/>
            <a:ext cx="53091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ja-JP" altLang="en-US" sz="900" dirty="0">
                <a:latin typeface="Calibri" pitchFamily="-108" charset="0"/>
              </a:rPr>
              <a:t>－前－</a:t>
            </a:r>
          </a:p>
        </p:txBody>
      </p:sp>
      <p:graphicFrame>
        <p:nvGraphicFramePr>
          <p:cNvPr id="17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751395"/>
              </p:ext>
            </p:extLst>
          </p:nvPr>
        </p:nvGraphicFramePr>
        <p:xfrm>
          <a:off x="333375" y="1004590"/>
          <a:ext cx="6183966" cy="458833"/>
        </p:xfrm>
        <a:graphic>
          <a:graphicData uri="http://schemas.openxmlformats.org/drawingml/2006/table">
            <a:tbl>
              <a:tblPr/>
              <a:tblGrid>
                <a:gridCol w="115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5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5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833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出展ブース団体名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46CD961-E486-7863-CD9A-42B3D0940EAC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graphicFrame>
        <p:nvGraphicFramePr>
          <p:cNvPr id="4" name="Group 885">
            <a:extLst>
              <a:ext uri="{FF2B5EF4-FFF2-40B4-BE49-F238E27FC236}">
                <a16:creationId xmlns:a16="http://schemas.microsoft.com/office/drawing/2014/main" id="{794327A4-E264-292C-FD78-D2D29E57C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763943"/>
              </p:ext>
            </p:extLst>
          </p:nvPr>
        </p:nvGraphicFramePr>
        <p:xfrm>
          <a:off x="333375" y="4655680"/>
          <a:ext cx="6193082" cy="4501832"/>
        </p:xfrm>
        <a:graphic>
          <a:graphicData uri="http://schemas.openxmlformats.org/drawingml/2006/table">
            <a:tbl>
              <a:tblPr/>
              <a:tblGrid>
                <a:gridCol w="415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7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72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4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02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NO.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品　　　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規　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単価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発注数</a:t>
                      </a:r>
                      <a:endParaRPr kumimoji="1" lang="ja-JP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備　　　　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デコラ机／ビニールクロス付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W1,800×D450×H700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６００円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パイプ椅子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折りたたみ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４５０円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3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バンティアンパネル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W900×H2,100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4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３２インチ液晶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TV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モニター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４３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5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DVD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プレイヤー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再生専用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４００円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6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ホットショーケース　２段式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W380×D300×H560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９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7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ガスコンロ　２重式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W330×D510×H120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３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７００円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ガス消費量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0.49kg/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時間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8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ガスコンロ　３重式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W440×D685×H160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４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８００円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ガス消費量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0.95kg/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時間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9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ガスフライヤー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１６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10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ガス炊飯器　３升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W584×D470×H449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８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11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台付鉄板焼機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W930×D720×H840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１６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ヘラ２枚付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12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卓上鉄板焼機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W760×D570×H180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９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ヘラ２枚付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39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13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寸胴鍋</a:t>
                      </a:r>
                      <a:r>
                        <a:rPr kumimoji="1" lang="ja-JP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２０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L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直径</a:t>
                      </a:r>
                      <a:r>
                        <a:rPr kumimoji="1" lang="en-US" altLang="ja-JP" sz="800" dirty="0"/>
                        <a:t>300×H300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３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14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寸胴鍋　６０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/>
                        <a:t>直径</a:t>
                      </a:r>
                      <a:r>
                        <a:rPr kumimoji="1" lang="en-US" altLang="ja-JP" sz="800" dirty="0"/>
                        <a:t>450×H450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６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15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寸胴鍋　１００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/>
                        <a:t>直径</a:t>
                      </a:r>
                      <a:r>
                        <a:rPr kumimoji="1" lang="en-US" altLang="ja-JP" sz="800" dirty="0"/>
                        <a:t>510×H510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８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16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バーベキューコンロ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W860×D450×H700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炭火仕様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17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石油ストーブ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直径</a:t>
                      </a:r>
                      <a:r>
                        <a:rPr kumimoji="1" lang="en-US" altLang="ja-JP" sz="800" dirty="0"/>
                        <a:t>450×H598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８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タンク容量＝７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L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灯油含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線コネクタ 17"/>
          <p:cNvCxnSpPr/>
          <p:nvPr/>
        </p:nvCxnSpPr>
        <p:spPr>
          <a:xfrm>
            <a:off x="333375" y="9645650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094052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8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5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書式４（</a:t>
                      </a:r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a</a:t>
                      </a: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）</a:t>
                      </a:r>
                      <a:endParaRPr kumimoji="1" lang="ja-JP" altLang="en-US" sz="16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調理加工</a:t>
                      </a:r>
                      <a:r>
                        <a:rPr lang="ja-JP" altLang="en-US" sz="18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届書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テキスト ボックス 5"/>
          <p:cNvSpPr txBox="1">
            <a:spLocks noChangeArrowheads="1"/>
          </p:cNvSpPr>
          <p:nvPr/>
        </p:nvSpPr>
        <p:spPr bwMode="auto">
          <a:xfrm>
            <a:off x="349249" y="971551"/>
            <a:ext cx="16392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ja-JP" altLang="en-US" sz="1200" u="sng" dirty="0">
                <a:latin typeface="HGP創英角ｺﾞｼｯｸUB" pitchFamily="50" charset="-128"/>
                <a:ea typeface="HGP創英角ｺﾞｼｯｸUB" pitchFamily="50" charset="-128"/>
              </a:rPr>
              <a:t>広島市保健所長</a:t>
            </a:r>
            <a:r>
              <a:rPr lang="en-US" altLang="ja-JP" sz="1200" u="sng" dirty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u="sng" dirty="0">
                <a:latin typeface="HGP創英角ｺﾞｼｯｸUB" pitchFamily="50" charset="-128"/>
                <a:ea typeface="HGP創英角ｺﾞｼｯｸUB" pitchFamily="50" charset="-128"/>
              </a:rPr>
              <a:t>殿</a:t>
            </a:r>
          </a:p>
        </p:txBody>
      </p:sp>
      <p:graphicFrame>
        <p:nvGraphicFramePr>
          <p:cNvPr id="14" name="Group 50"/>
          <p:cNvGraphicFramePr>
            <a:graphicFrameLocks noGrp="1"/>
          </p:cNvGraphicFramePr>
          <p:nvPr/>
        </p:nvGraphicFramePr>
        <p:xfrm>
          <a:off x="3010238" y="1198600"/>
          <a:ext cx="3514388" cy="1726025"/>
        </p:xfrm>
        <a:graphic>
          <a:graphicData uri="http://schemas.openxmlformats.org/drawingml/2006/table">
            <a:tbl>
              <a:tblPr/>
              <a:tblGrid>
                <a:gridCol w="1149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5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335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116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代表者名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担当者名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715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住所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連絡先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4" name="Rectangle 49"/>
          <p:cNvSpPr>
            <a:spLocks noChangeArrowheads="1"/>
          </p:cNvSpPr>
          <p:nvPr/>
        </p:nvSpPr>
        <p:spPr bwMode="auto">
          <a:xfrm>
            <a:off x="333375" y="5074605"/>
            <a:ext cx="132921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000" dirty="0">
                <a:ea typeface="HGP創英角ｺﾞｼｯｸUB" pitchFamily="50" charset="-128"/>
              </a:rPr>
              <a:t>施設の大要（平面図）</a:t>
            </a:r>
          </a:p>
        </p:txBody>
      </p:sp>
      <p:graphicFrame>
        <p:nvGraphicFramePr>
          <p:cNvPr id="13" name="Group 359">
            <a:extLst>
              <a:ext uri="{FF2B5EF4-FFF2-40B4-BE49-F238E27FC236}">
                <a16:creationId xmlns:a16="http://schemas.microsoft.com/office/drawing/2014/main" id="{76A2F8CD-01F8-3A4B-84E4-0D9D0143F1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317447"/>
              </p:ext>
            </p:extLst>
          </p:nvPr>
        </p:nvGraphicFramePr>
        <p:xfrm>
          <a:off x="340653" y="5338450"/>
          <a:ext cx="6183971" cy="2678112"/>
        </p:xfrm>
        <a:graphic>
          <a:graphicData uri="http://schemas.openxmlformats.org/drawingml/2006/table">
            <a:tbl>
              <a:tblPr/>
              <a:tblGrid>
                <a:gridCol w="61839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7811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テキスト ボックス 12">
            <a:extLst>
              <a:ext uri="{FF2B5EF4-FFF2-40B4-BE49-F238E27FC236}">
                <a16:creationId xmlns:a16="http://schemas.microsoft.com/office/drawing/2014/main" id="{ADE95945-E8DB-2E46-988D-6DDDAB9DF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3542" y="7761772"/>
            <a:ext cx="53091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ja-JP" altLang="en-US" sz="900" dirty="0">
                <a:latin typeface="Calibri" pitchFamily="-108" charset="0"/>
              </a:rPr>
              <a:t>－前－</a:t>
            </a:r>
          </a:p>
        </p:txBody>
      </p:sp>
      <p:sp>
        <p:nvSpPr>
          <p:cNvPr id="17" name="テキスト ボックス 12">
            <a:extLst>
              <a:ext uri="{FF2B5EF4-FFF2-40B4-BE49-F238E27FC236}">
                <a16:creationId xmlns:a16="http://schemas.microsoft.com/office/drawing/2014/main" id="{A995291A-B373-BA43-8EFE-EB3BD104E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5350468"/>
            <a:ext cx="375761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ja-JP" altLang="en-US" sz="800" dirty="0">
                <a:latin typeface="MS UI Gothic" pitchFamily="50" charset="-128"/>
                <a:ea typeface="MS UI Gothic" pitchFamily="50" charset="-128"/>
              </a:rPr>
              <a:t>展示机、作業机、冷凍庫、冷蔵庫、在庫置き、ガス、などを記入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FC7CCDD-E88A-8D26-8E3F-D5831F4B239C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graphicFrame>
        <p:nvGraphicFramePr>
          <p:cNvPr id="2" name="Group 52">
            <a:extLst>
              <a:ext uri="{FF2B5EF4-FFF2-40B4-BE49-F238E27FC236}">
                <a16:creationId xmlns:a16="http://schemas.microsoft.com/office/drawing/2014/main" id="{69D5AEEF-AB90-C1B6-25E6-4C11C6FB60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97554"/>
              </p:ext>
            </p:extLst>
          </p:nvPr>
        </p:nvGraphicFramePr>
        <p:xfrm>
          <a:off x="333375" y="3175400"/>
          <a:ext cx="6180713" cy="1815700"/>
        </p:xfrm>
        <a:graphic>
          <a:graphicData uri="http://schemas.openxmlformats.org/drawingml/2006/table">
            <a:tbl>
              <a:tblPr/>
              <a:tblGrid>
                <a:gridCol w="1233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6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347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催事名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広島城オイスターフェス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2026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〜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海の幸・山の幸大集合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〜</a:t>
                      </a:r>
                      <a:endParaRPr kumimoji="1" lang="ja-JP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084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営業時間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令和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8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年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月</a:t>
                      </a:r>
                      <a:r>
                        <a:rPr kumimoji="1" lang="en-US" altLang="ja-JP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14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日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（土）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〜2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月</a:t>
                      </a:r>
                      <a:r>
                        <a:rPr kumimoji="1" lang="en-US" altLang="ja-JP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15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日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（日）／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10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時</a:t>
                      </a:r>
                      <a:r>
                        <a:rPr kumimoji="1" lang="en-US" altLang="ja-JP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〜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</a:t>
                      </a:r>
                      <a:r>
                        <a:rPr kumimoji="1" lang="en-US" altLang="ja-JP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6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時</a:t>
                      </a:r>
                      <a:endParaRPr kumimoji="1" lang="ja-JP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505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営業品目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　　］実演調理品の販売　　［　　］加工食品の販売　　［　　］飲料の販売　　［　　］試食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8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取扱現場責任者名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線コネクタ 17"/>
          <p:cNvCxnSpPr/>
          <p:nvPr/>
        </p:nvCxnSpPr>
        <p:spPr>
          <a:xfrm>
            <a:off x="333375" y="9645650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622960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8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5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書式４（ｂ）</a:t>
                      </a:r>
                      <a:endParaRPr kumimoji="1" lang="ja-JP" altLang="en-US" sz="16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調理加工</a:t>
                      </a:r>
                      <a:r>
                        <a:rPr lang="ja-JP" altLang="en-US" sz="18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届書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Group 1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371903"/>
              </p:ext>
            </p:extLst>
          </p:nvPr>
        </p:nvGraphicFramePr>
        <p:xfrm>
          <a:off x="349250" y="867633"/>
          <a:ext cx="6150024" cy="8322813"/>
        </p:xfrm>
        <a:graphic>
          <a:graphicData uri="http://schemas.openxmlformats.org/drawingml/2006/table">
            <a:tbl>
              <a:tblPr/>
              <a:tblGrid>
                <a:gridCol w="1124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9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92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営業品目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実演・即売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実演の場合の調理加工手順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仕入先住所／社名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6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［見本］　やきとり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冷凍品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→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解凍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→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加熱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→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タレ付け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15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［見本］　ちりめん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即売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工場での加工製品→店頭販売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ちりめん／呉市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XXXX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㈱○○○商事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5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［見本］　カレー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ご飯炊飯→カレールー加熱→盛りつけ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92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営業品目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実演・即売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実演の場合の調理加工手順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仕入先住所／社名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3" name="テキスト ボックス 12"/>
          <p:cNvSpPr txBox="1">
            <a:spLocks noChangeArrowheads="1"/>
          </p:cNvSpPr>
          <p:nvPr/>
        </p:nvSpPr>
        <p:spPr bwMode="auto">
          <a:xfrm>
            <a:off x="333375" y="9171196"/>
            <a:ext cx="51702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US" altLang="ja-JP" sz="8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800" dirty="0">
                <a:latin typeface="MS UI Gothic" pitchFamily="50" charset="-128"/>
                <a:ea typeface="MS UI Gothic" pitchFamily="50" charset="-128"/>
              </a:rPr>
              <a:t>販売目的ではないサンプリング・試食等の場合でも、本紙をご記入ください。</a:t>
            </a:r>
            <a:br>
              <a:rPr lang="en-US" altLang="ja-JP" sz="800" dirty="0">
                <a:latin typeface="MS UI Gothic" pitchFamily="50" charset="-128"/>
                <a:ea typeface="MS UI Gothic" pitchFamily="50" charset="-128"/>
              </a:rPr>
            </a:br>
            <a:r>
              <a:rPr lang="en-US" altLang="ja-JP" sz="8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800" dirty="0">
                <a:latin typeface="MS UI Gothic" pitchFamily="50" charset="-128"/>
                <a:ea typeface="MS UI Gothic" pitchFamily="50" charset="-128"/>
              </a:rPr>
              <a:t>保健所が認めていない「実演販売が出来ない品目」がありますので、出展要項等を参照してください。</a:t>
            </a:r>
            <a:endParaRPr lang="en-US" altLang="ja-JP" sz="800" dirty="0">
              <a:latin typeface="MS UI Gothic" pitchFamily="50" charset="-128"/>
              <a:ea typeface="MS UI Gothic" pitchFamily="50" charset="-128"/>
            </a:endParaRPr>
          </a:p>
          <a:p>
            <a:pPr defTabSz="457200"/>
            <a:r>
              <a:rPr lang="en-US" altLang="ja-JP" sz="8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800" dirty="0">
                <a:latin typeface="MS UI Gothic" pitchFamily="50" charset="-128"/>
                <a:ea typeface="MS UI Gothic" pitchFamily="50" charset="-128"/>
              </a:rPr>
              <a:t>仕入れ先は、加工品（即売）の販売のみ記入してください。</a:t>
            </a:r>
            <a:endParaRPr lang="en-US" altLang="ja-JP" sz="8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F7882BE-7D3C-CEA3-9786-4EBC1036C076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線コネクタ 17"/>
          <p:cNvCxnSpPr/>
          <p:nvPr/>
        </p:nvCxnSpPr>
        <p:spPr>
          <a:xfrm>
            <a:off x="333375" y="9645650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420927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5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書式５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搬入・搬出 作業</a:t>
                      </a:r>
                      <a:r>
                        <a:rPr lang="ja-JP" altLang="en-US" sz="18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計画書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 Box 74"/>
          <p:cNvSpPr txBox="1">
            <a:spLocks noChangeArrowheads="1"/>
          </p:cNvSpPr>
          <p:nvPr/>
        </p:nvSpPr>
        <p:spPr bwMode="auto">
          <a:xfrm>
            <a:off x="260648" y="765412"/>
            <a:ext cx="1755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</a:t>
            </a:r>
          </a:p>
        </p:txBody>
      </p:sp>
      <p:sp>
        <p:nvSpPr>
          <p:cNvPr id="10" name="Text Box 206"/>
          <p:cNvSpPr txBox="1">
            <a:spLocks noChangeArrowheads="1"/>
          </p:cNvSpPr>
          <p:nvPr/>
        </p:nvSpPr>
        <p:spPr bwMode="auto">
          <a:xfrm>
            <a:off x="257175" y="1532919"/>
            <a:ext cx="6267450" cy="189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US" altLang="ja-JP" sz="1200" dirty="0">
                <a:solidFill>
                  <a:srgbClr val="85B868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>
                <a:latin typeface="HGP創英角ｺﾞｼｯｸUB" pitchFamily="50" charset="-128"/>
                <a:ea typeface="HGP創英角ｺﾞｼｯｸUB" pitchFamily="50" charset="-128"/>
              </a:rPr>
              <a:t>はじめに</a:t>
            </a:r>
            <a:b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会場内に車両を乗り入れて作業を行う場合は、車両１台につき１枚の</a:t>
            </a:r>
            <a:r>
              <a:rPr lang="ja-JP" altLang="en-US" sz="1000" u="sng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作業許可証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が必要となります。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作業許可証を持たない車両は、会場内に乗り入れることが出来ません。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作業許可証とは、出展ブースへの荷物の「搬入」や「搬出」時において、</a:t>
            </a:r>
            <a:r>
              <a:rPr lang="ja-JP" altLang="en-US" sz="1000" u="sng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車両を乗り入れ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荷物の積み降ろしなどの作業を行うために必要な許可証です。本証は</a:t>
            </a:r>
            <a:r>
              <a:rPr lang="ja-JP" altLang="en-US" sz="1000" u="sng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駐車証ではありません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のでご注意ください。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en-US" altLang="ja-JP" sz="1000" b="1" dirty="0">
                <a:latin typeface="MS UI Gothic" pitchFamily="50" charset="-128"/>
                <a:ea typeface="MS UI Gothic" pitchFamily="50" charset="-128"/>
              </a:rPr>
              <a:t>【</a:t>
            </a:r>
            <a:r>
              <a:rPr lang="ja-JP" altLang="en-US" sz="1000" b="1">
                <a:latin typeface="MS UI Gothic" pitchFamily="50" charset="-128"/>
                <a:ea typeface="MS UI Gothic" pitchFamily="50" charset="-128"/>
              </a:rPr>
              <a:t>車両の駐車に関して</a:t>
            </a:r>
            <a:r>
              <a:rPr lang="en-US" altLang="ja-JP" sz="1000" b="1" dirty="0">
                <a:latin typeface="MS UI Gothic" pitchFamily="50" charset="-128"/>
                <a:ea typeface="MS UI Gothic" pitchFamily="50" charset="-128"/>
              </a:rPr>
              <a:t>】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駐車スペースに関しては、出展１ブース（１社）につき１台の駐車スペースを確保いたします。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具体的な駐車場所については、出展運営説明会にてご説明します。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具体的な進入ルートに関しては、別途</a:t>
            </a:r>
            <a:r>
              <a:rPr lang="en-US" altLang="ja-JP" sz="1000" u="sng" dirty="0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【</a:t>
            </a:r>
            <a:r>
              <a:rPr lang="ja-JP" altLang="en-US" sz="1000" u="sng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出展運営マニュアル</a:t>
            </a:r>
            <a:r>
              <a:rPr lang="en-US" altLang="ja-JP" sz="1000" u="sng" dirty="0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】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でご案内します。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1" name="テキスト ボックス 8"/>
          <p:cNvSpPr txBox="1">
            <a:spLocks noChangeArrowheads="1"/>
          </p:cNvSpPr>
          <p:nvPr/>
        </p:nvSpPr>
        <p:spPr bwMode="auto">
          <a:xfrm>
            <a:off x="257174" y="3480006"/>
            <a:ext cx="6600825" cy="835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>
              <a:lnSpc>
                <a:spcPts val="1500"/>
              </a:lnSpc>
              <a:spcBef>
                <a:spcPts val="6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US" altLang="ja-JP" sz="1200" dirty="0">
                <a:solidFill>
                  <a:srgbClr val="85B868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作業許可証の発行（車両）</a:t>
            </a:r>
            <a:b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搬入搬出車両には、必要車両台数分の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『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作業許可証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』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を発行いたします。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許可証の提示のない車両は、会場内への車両の乗り入れができません。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車両を使用しての搬入搬出作業がある場合は、自社及び外注業者も含めて、必ず申請してください。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運送会社は除きます</a:t>
            </a:r>
            <a:endParaRPr lang="ja-JP" altLang="en-US" sz="1000" dirty="0">
              <a:latin typeface="MS UI Gothic" pitchFamily="50" charset="-128"/>
              <a:ea typeface="MS UI Gothic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083732"/>
              </p:ext>
            </p:extLst>
          </p:nvPr>
        </p:nvGraphicFramePr>
        <p:xfrm>
          <a:off x="333375" y="4346976"/>
          <a:ext cx="3040814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512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NO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S UI Gothic" pitchFamily="50" charset="-128"/>
                          <a:ea typeface="MS UI Gothic" pitchFamily="50" charset="-128"/>
                        </a:rPr>
                        <a:t>会社名　運転者名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S UI Gothic" pitchFamily="50" charset="-128"/>
                          <a:ea typeface="MS UI Gothic" pitchFamily="50" charset="-128"/>
                        </a:rPr>
                        <a:t>車種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44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1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8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2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3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4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5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048992"/>
              </p:ext>
            </p:extLst>
          </p:nvPr>
        </p:nvGraphicFramePr>
        <p:xfrm>
          <a:off x="3483811" y="4344302"/>
          <a:ext cx="3040814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512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NO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S UI Gothic" pitchFamily="50" charset="-128"/>
                          <a:ea typeface="MS UI Gothic" pitchFamily="50" charset="-128"/>
                        </a:rPr>
                        <a:t>会社名　運転者名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S UI Gothic" pitchFamily="50" charset="-128"/>
                          <a:ea typeface="MS UI Gothic" pitchFamily="50" charset="-128"/>
                        </a:rPr>
                        <a:t>車種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44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6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8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7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8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9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10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9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751395"/>
              </p:ext>
            </p:extLst>
          </p:nvPr>
        </p:nvGraphicFramePr>
        <p:xfrm>
          <a:off x="333375" y="1004590"/>
          <a:ext cx="6183966" cy="458833"/>
        </p:xfrm>
        <a:graphic>
          <a:graphicData uri="http://schemas.openxmlformats.org/drawingml/2006/table">
            <a:tbl>
              <a:tblPr/>
              <a:tblGrid>
                <a:gridCol w="115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5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5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833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出展ブース団体名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591F715-3531-9C80-103F-81F59715F011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sp>
        <p:nvSpPr>
          <p:cNvPr id="2" name="テキスト ボックス 8">
            <a:extLst>
              <a:ext uri="{FF2B5EF4-FFF2-40B4-BE49-F238E27FC236}">
                <a16:creationId xmlns:a16="http://schemas.microsoft.com/office/drawing/2014/main" id="{4E79D109-34BF-AB9B-2D32-891107E81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5955960"/>
            <a:ext cx="626745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>
              <a:lnSpc>
                <a:spcPts val="1500"/>
              </a:lnSpc>
              <a:spcBef>
                <a:spcPts val="6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US" altLang="ja-JP" sz="1200" dirty="0">
                <a:solidFill>
                  <a:srgbClr val="85B868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作業スケジュールの確認</a:t>
            </a:r>
            <a:b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下記の表を参照に作業希望時間帯をご記入下さい。グレー時間帯は作業できません。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55129A3-7272-2EED-3DE5-3DDCC42E47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467106"/>
              </p:ext>
            </p:extLst>
          </p:nvPr>
        </p:nvGraphicFramePr>
        <p:xfrm>
          <a:off x="333375" y="6421402"/>
          <a:ext cx="6183310" cy="21601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41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987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124945"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8:00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9:00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10:00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11:00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12:00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13:00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14:00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15:00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16:00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17:00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18:00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19:00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20:00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2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>
                          <a:latin typeface="MS UI Gothic" pitchFamily="50" charset="-128"/>
                          <a:ea typeface="MS UI Gothic" pitchFamily="50" charset="-128"/>
                        </a:rPr>
                        <a:t>2/12</a:t>
                      </a:r>
                      <a:b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700" dirty="0">
                          <a:latin typeface="MS UI Gothic" pitchFamily="50" charset="-128"/>
                          <a:ea typeface="MS UI Gothic" pitchFamily="50" charset="-128"/>
                        </a:rPr>
                        <a:t>木曜日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実行委員会　基礎工事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5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>
                          <a:latin typeface="MS UI Gothic" pitchFamily="50" charset="-128"/>
                          <a:ea typeface="MS UI Gothic" pitchFamily="50" charset="-128"/>
                        </a:rPr>
                        <a:t>2/13</a:t>
                      </a:r>
                      <a:b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700" dirty="0">
                          <a:latin typeface="MS UI Gothic" pitchFamily="50" charset="-128"/>
                          <a:ea typeface="MS UI Gothic" pitchFamily="50" charset="-128"/>
                        </a:rPr>
                        <a:t>金曜日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出展者　搬入・設営時間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10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：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00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17:00</a:t>
                      </a:r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5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>
                          <a:latin typeface="MS UI Gothic" pitchFamily="50" charset="-128"/>
                          <a:ea typeface="MS UI Gothic" pitchFamily="50" charset="-128"/>
                        </a:rPr>
                        <a:t>2/14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latin typeface="MS UI Gothic" pitchFamily="50" charset="-128"/>
                          <a:ea typeface="MS UI Gothic" pitchFamily="50" charset="-128"/>
                        </a:rPr>
                        <a:t>土曜日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出展者</a:t>
                      </a:r>
                      <a:b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搬入・設営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8:00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9:30</a:t>
                      </a:r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本番時間　</a:t>
                      </a:r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9:30</a:t>
                      </a:r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16:30</a:t>
                      </a:r>
                    </a:p>
                    <a:p>
                      <a:pPr algn="ctr"/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車両の乗り入れはできません</a:t>
                      </a:r>
                      <a:endParaRPr kumimoji="1" lang="en-US" altLang="ja-JP" sz="1000" b="1" dirty="0">
                        <a:solidFill>
                          <a:srgbClr val="C00000"/>
                        </a:solidFill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ただし、駐車場からの出入りは可能</a:t>
                      </a:r>
                      <a:endParaRPr kumimoji="1" lang="en-US" altLang="ja-JP" sz="1000" b="1" dirty="0">
                        <a:solidFill>
                          <a:srgbClr val="C00000"/>
                        </a:solidFill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出展者撤去・搬出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16:30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19:00</a:t>
                      </a:r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84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>
                          <a:latin typeface="MS UI Gothic" pitchFamily="50" charset="-128"/>
                          <a:ea typeface="MS UI Gothic" pitchFamily="50" charset="-128"/>
                        </a:rPr>
                        <a:t>2/15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latin typeface="MS UI Gothic" pitchFamily="50" charset="-128"/>
                          <a:ea typeface="MS UI Gothic" pitchFamily="50" charset="-128"/>
                        </a:rPr>
                        <a:t>日曜日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出展者</a:t>
                      </a:r>
                      <a:b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搬入・設営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8:00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9:30</a:t>
                      </a:r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gridSpan="8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本番時間　</a:t>
                      </a:r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9:30</a:t>
                      </a:r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16:30</a:t>
                      </a:r>
                    </a:p>
                    <a:p>
                      <a:pPr algn="ctr"/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車両の乗り入れはできません</a:t>
                      </a:r>
                      <a:endParaRPr kumimoji="1" lang="en-US" altLang="ja-JP" sz="1000" b="1" dirty="0">
                        <a:solidFill>
                          <a:srgbClr val="C00000"/>
                        </a:solidFill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ただし、駐車場からの出入りは可能</a:t>
                      </a:r>
                      <a:endParaRPr kumimoji="1" lang="en-US" altLang="ja-JP" sz="1000" b="1" dirty="0">
                        <a:solidFill>
                          <a:srgbClr val="C00000"/>
                        </a:solidFill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出展者撤去・搬出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16:30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20:00</a:t>
                      </a:r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6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実行委員会　撤去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7AD4146A-C298-2CE5-DA93-62D8DC892D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003797"/>
              </p:ext>
            </p:extLst>
          </p:nvPr>
        </p:nvGraphicFramePr>
        <p:xfrm>
          <a:off x="333375" y="8722543"/>
          <a:ext cx="6191250" cy="48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5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54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552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S UI Gothic" pitchFamily="50" charset="-128"/>
                          <a:ea typeface="MS UI Gothic" pitchFamily="50" charset="-128"/>
                        </a:rPr>
                        <a:t>搬入・設営希望日及び時間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S UI Gothic" pitchFamily="50" charset="-128"/>
                          <a:ea typeface="MS UI Gothic" pitchFamily="50" charset="-128"/>
                        </a:rPr>
                        <a:t>撤去・搬出希望日及び時間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線コネクタ 17"/>
          <p:cNvCxnSpPr/>
          <p:nvPr/>
        </p:nvCxnSpPr>
        <p:spPr>
          <a:xfrm>
            <a:off x="333375" y="9645650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049647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1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2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事後提出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アンケート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 Box 74"/>
          <p:cNvSpPr txBox="1">
            <a:spLocks noChangeArrowheads="1"/>
          </p:cNvSpPr>
          <p:nvPr/>
        </p:nvSpPr>
        <p:spPr bwMode="auto">
          <a:xfrm>
            <a:off x="260648" y="895668"/>
            <a:ext cx="1755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</a:t>
            </a:r>
          </a:p>
        </p:txBody>
      </p:sp>
      <p:graphicFrame>
        <p:nvGraphicFramePr>
          <p:cNvPr id="16" name="Group 359"/>
          <p:cNvGraphicFramePr>
            <a:graphicFrameLocks noGrp="1"/>
          </p:cNvGraphicFramePr>
          <p:nvPr/>
        </p:nvGraphicFramePr>
        <p:xfrm>
          <a:off x="333375" y="1183699"/>
          <a:ext cx="6183966" cy="458833"/>
        </p:xfrm>
        <a:graphic>
          <a:graphicData uri="http://schemas.openxmlformats.org/drawingml/2006/table">
            <a:tbl>
              <a:tblPr/>
              <a:tblGrid>
                <a:gridCol w="115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5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5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833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出展ブース団体名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Text Box 206"/>
          <p:cNvSpPr txBox="1">
            <a:spLocks noChangeArrowheads="1"/>
          </p:cNvSpPr>
          <p:nvPr/>
        </p:nvSpPr>
        <p:spPr bwMode="auto">
          <a:xfrm>
            <a:off x="257175" y="3069387"/>
            <a:ext cx="6267450" cy="2131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US" altLang="ja-JP" sz="1200" dirty="0">
                <a:solidFill>
                  <a:srgbClr val="85B868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満足度について</a:t>
            </a:r>
            <a:b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この度は、「広島城オイスターフェス」へご出展いただき、誠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にありがとう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ございました。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簡単ではございますが、以下の質問にお答えいただければと思います。今後の運営の参考にさせていただきます。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ja-JP" altLang="ja-JP" sz="1200" dirty="0"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en-US" altLang="ja-JP" sz="1200" dirty="0">
                <a:latin typeface="MS UI Gothic" pitchFamily="50" charset="-128"/>
                <a:ea typeface="MS UI Gothic" pitchFamily="50" charset="-128"/>
              </a:rPr>
              <a:t>●</a:t>
            </a: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今回のイベントの満足度をお答え下さい。　５段階評価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ja-JP" altLang="ja-JP" sz="1200" dirty="0"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　　　　　　　　　　　　　　　　　　　　　　　　　　　　　　　　　　　</a:t>
            </a:r>
            <a:r>
              <a:rPr lang="ja-JP" altLang="en-US" sz="4000" dirty="0">
                <a:latin typeface="MS UI Gothic" pitchFamily="50" charset="-128"/>
                <a:ea typeface="MS UI Gothic" pitchFamily="50" charset="-128"/>
              </a:rPr>
              <a:t>（　　　）点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en-US" altLang="ja-JP" sz="1200" dirty="0">
                <a:latin typeface="MS UI Gothic" pitchFamily="50" charset="-128"/>
                <a:ea typeface="MS UI Gothic" pitchFamily="50" charset="-128"/>
              </a:rPr>
              <a:t>●</a:t>
            </a: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その他、ご意見・ご感想をお書き下さい。</a:t>
            </a:r>
            <a:r>
              <a:rPr lang="ja-JP" altLang="en-US" sz="4000" dirty="0">
                <a:latin typeface="MS UI Gothic" pitchFamily="50" charset="-128"/>
                <a:ea typeface="MS UI Gothic" pitchFamily="50" charset="-128"/>
              </a:rPr>
              <a:t>　　　　　　　　　　　　　　　　　　　　　　　　　　　　　　　</a:t>
            </a:r>
            <a:endParaRPr lang="en-US" altLang="ja-JP" sz="40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19867" y="8991599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ＦＡＸ：０８２</a:t>
            </a:r>
            <a:r>
              <a:rPr kumimoji="1" lang="en-US" altLang="ja-JP" dirty="0"/>
              <a:t>−</a:t>
            </a:r>
            <a:r>
              <a:rPr kumimoji="1" lang="ja-JP" altLang="en-US" dirty="0"/>
              <a:t>２２２</a:t>
            </a:r>
            <a:r>
              <a:rPr kumimoji="1" lang="en-US" altLang="ja-JP" dirty="0"/>
              <a:t>−</a:t>
            </a:r>
            <a:r>
              <a:rPr kumimoji="1" lang="ja-JP" altLang="en-US" dirty="0"/>
              <a:t>２２７０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B3462EAE-9ED3-C7ED-24B5-D52667CF5AE9}"/>
              </a:ext>
            </a:extLst>
          </p:cNvPr>
          <p:cNvCxnSpPr/>
          <p:nvPr/>
        </p:nvCxnSpPr>
        <p:spPr>
          <a:xfrm>
            <a:off x="530352" y="569655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842C380-0BFF-62AF-73C6-EC514CFE6D5E}"/>
              </a:ext>
            </a:extLst>
          </p:cNvPr>
          <p:cNvCxnSpPr/>
          <p:nvPr/>
        </p:nvCxnSpPr>
        <p:spPr>
          <a:xfrm>
            <a:off x="530352" y="630740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3BB02BE9-1E32-2A93-2F71-A695827D1BBD}"/>
              </a:ext>
            </a:extLst>
          </p:cNvPr>
          <p:cNvCxnSpPr/>
          <p:nvPr/>
        </p:nvCxnSpPr>
        <p:spPr>
          <a:xfrm>
            <a:off x="530352" y="691825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83327B7D-F795-7675-4372-BFF398657D65}"/>
              </a:ext>
            </a:extLst>
          </p:cNvPr>
          <p:cNvCxnSpPr/>
          <p:nvPr/>
        </p:nvCxnSpPr>
        <p:spPr>
          <a:xfrm>
            <a:off x="530352" y="752910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00F5701-F67A-9225-4BAC-9D1EE7BBAC38}"/>
              </a:ext>
            </a:extLst>
          </p:cNvPr>
          <p:cNvCxnSpPr/>
          <p:nvPr/>
        </p:nvCxnSpPr>
        <p:spPr>
          <a:xfrm>
            <a:off x="530352" y="813995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1ADD8A2F-45E9-573C-6DF6-2D336D6CF3BA}"/>
              </a:ext>
            </a:extLst>
          </p:cNvPr>
          <p:cNvCxnSpPr/>
          <p:nvPr/>
        </p:nvCxnSpPr>
        <p:spPr>
          <a:xfrm>
            <a:off x="530352" y="875080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206">
            <a:extLst>
              <a:ext uri="{FF2B5EF4-FFF2-40B4-BE49-F238E27FC236}">
                <a16:creationId xmlns:a16="http://schemas.microsoft.com/office/drawing/2014/main" id="{D96C4767-90B4-B1BC-2D20-89B18BF8A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1726452"/>
            <a:ext cx="6267450" cy="450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US" altLang="ja-JP" sz="1200" dirty="0">
                <a:solidFill>
                  <a:srgbClr val="85B868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売上報告について</a:t>
            </a:r>
            <a:b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下記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へ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２日間の合計売上金額をご記入ください。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</p:txBody>
      </p:sp>
      <p:graphicFrame>
        <p:nvGraphicFramePr>
          <p:cNvPr id="12" name="Group 169">
            <a:extLst>
              <a:ext uri="{FF2B5EF4-FFF2-40B4-BE49-F238E27FC236}">
                <a16:creationId xmlns:a16="http://schemas.microsoft.com/office/drawing/2014/main" id="{CF811545-E05E-9451-BD06-FFA68D58C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173245"/>
              </p:ext>
            </p:extLst>
          </p:nvPr>
        </p:nvGraphicFramePr>
        <p:xfrm>
          <a:off x="349250" y="2143886"/>
          <a:ext cx="6153150" cy="742424"/>
        </p:xfrm>
        <a:graphic>
          <a:graphicData uri="http://schemas.openxmlformats.org/drawingml/2006/table">
            <a:tbl>
              <a:tblPr/>
              <a:tblGrid>
                <a:gridCol w="1174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7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24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売上金額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￥　　　　　　　　　　　　　　　　　　　</a:t>
                      </a: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-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（税込）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03C64BF-9CE6-2250-EB93-E03A54D39BE9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102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2277</Words>
  <Application>Microsoft Office PowerPoint</Application>
  <PresentationFormat>A4 210 x 297 mm</PresentationFormat>
  <Paragraphs>348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HGP創英角ｺﾞｼｯｸUB</vt:lpstr>
      <vt:lpstr>ＭＳ Ｐゴシック</vt:lpstr>
      <vt:lpstr>MS UI Gothic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MINTJAMS1</dc:creator>
  <cp:lastModifiedBy>ﾔﾏｸﾞﾁ ｶﾉﾝ</cp:lastModifiedBy>
  <cp:revision>177</cp:revision>
  <cp:lastPrinted>2025-12-04T00:25:27Z</cp:lastPrinted>
  <dcterms:created xsi:type="dcterms:W3CDTF">2014-06-12T03:26:09Z</dcterms:created>
  <dcterms:modified xsi:type="dcterms:W3CDTF">2025-12-12T00:50:38Z</dcterms:modified>
</cp:coreProperties>
</file>